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1092" r:id="rId5"/>
    <p:sldId id="1095" r:id="rId6"/>
    <p:sldId id="10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121"/>
    <a:srgbClr val="001C70"/>
    <a:srgbClr val="001D70"/>
    <a:srgbClr val="172B57"/>
    <a:srgbClr val="F3F4F7"/>
    <a:srgbClr val="646464"/>
    <a:srgbClr val="00AE42"/>
    <a:srgbClr val="00B0F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9"/>
    <p:restoredTop sz="92607"/>
  </p:normalViewPr>
  <p:slideViewPr>
    <p:cSldViewPr snapToGrid="0" snapToObjects="1">
      <p:cViewPr varScale="1">
        <p:scale>
          <a:sx n="62" d="100"/>
          <a:sy n="62" d="100"/>
        </p:scale>
        <p:origin x="7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Ubuntu" panose="020B05040306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Ubuntu" panose="020B0504030602030204" pitchFamily="34" charset="0"/>
              </a:defRPr>
            </a:lvl1pPr>
          </a:lstStyle>
          <a:p>
            <a:fld id="{7EDA5B15-C30B-5943-82FE-2C868C2721CB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Ubuntu" panose="020B05040306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Ubuntu" panose="020B0504030602030204" pitchFamily="34" charset="0"/>
              </a:defRPr>
            </a:lvl1pPr>
          </a:lstStyle>
          <a:p>
            <a:fld id="{8ECF2279-C2BE-4344-9D67-81E68191C0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166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Ubuntu" panose="020B0504030602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2CA3-AD34-C848-AF65-995030616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rgbClr val="212121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B00F0-C2D4-BD47-B1C3-A7F6170B6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F0DA9-5EF0-DA48-AC4C-A0F810A0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CA4-5818-2B4A-A156-FA0C50108BB0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34F6A-734A-6D41-9116-F9EA2B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7E03-8F2C-A84B-950B-9FC56F6F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CE9C-4E48-A840-8CE4-33FB11B13C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E213D-272C-2746-B2BA-51A8E9A0C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8137" y="438573"/>
            <a:ext cx="1695725" cy="39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F2CA3-AD34-C848-AF65-995030616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solidFill>
                  <a:srgbClr val="212121"/>
                </a:solidFill>
                <a:latin typeface="Ubuntu" panose="020B05040306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BB00F0-C2D4-BD47-B1C3-A7F6170B6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F0DA9-5EF0-DA48-AC4C-A0F810A0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A4CA4-5818-2B4A-A156-FA0C50108BB0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34F6A-734A-6D41-9116-F9EA2B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C7E03-8F2C-A84B-950B-9FC56F6F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5CE9C-4E48-A840-8CE4-33FB11B13C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50E213D-272C-2746-B2BA-51A8E9A0CB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48137" y="5957686"/>
            <a:ext cx="1695725" cy="39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02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3060" y="759786"/>
            <a:ext cx="3472955" cy="1000763"/>
          </a:xfrm>
        </p:spPr>
        <p:txBody>
          <a:bodyPr lIns="0" tIns="0" rIns="0" bIns="0" anchor="t">
            <a:noAutofit/>
          </a:bodyPr>
          <a:lstStyle>
            <a:lvl1pPr>
              <a:defRPr sz="1600" b="1" i="0">
                <a:solidFill>
                  <a:srgbClr val="212121"/>
                </a:solidFill>
                <a:latin typeface="Ubuntu" panose="020B0504030602030204" pitchFamily="34" charset="0"/>
                <a:cs typeface="Ubuntu" panose="020B0504030602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3060" y="1845306"/>
            <a:ext cx="3472957" cy="2194632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212121"/>
                </a:solidFill>
                <a:latin typeface="Ubuntu Light" panose="020B0304030602030204" pitchFamily="34" charset="0"/>
                <a:cs typeface="Ubuntu Light" panose="020B030403060203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Holder 3">
            <a:extLst>
              <a:ext uri="{FF2B5EF4-FFF2-40B4-BE49-F238E27FC236}">
                <a16:creationId xmlns:a16="http://schemas.microsoft.com/office/drawing/2014/main" id="{87A9D969-CC7F-714A-BAE7-F2407EDD9A8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43060" y="4124695"/>
            <a:ext cx="3472957" cy="1918253"/>
          </a:xfrm>
        </p:spPr>
        <p:txBody>
          <a:bodyPr lIns="0" tIns="0" rIns="0" bIns="0">
            <a:noAutofit/>
          </a:bodyPr>
          <a:lstStyle>
            <a:lvl1pPr marL="171450" indent="-171450">
              <a:buClr>
                <a:srgbClr val="0065FF"/>
              </a:buClr>
              <a:buSzPct val="300000"/>
              <a:buFont typeface="Arial" panose="020B0604020202020204" pitchFamily="34" charset="0"/>
              <a:buChar char="•"/>
              <a:defRPr sz="1200" b="0" i="0">
                <a:solidFill>
                  <a:srgbClr val="212121"/>
                </a:solidFill>
                <a:latin typeface="Ubuntu Light" panose="020B0304030602030204" pitchFamily="34" charset="0"/>
                <a:cs typeface="Ubuntu Light" panose="020B0304030602030204" pitchFamily="34" charset="0"/>
              </a:defRPr>
            </a:lvl1pPr>
          </a:lstStyle>
          <a:p>
            <a:endParaRPr lang="en-CN"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id="{478286D4-E488-E545-9CF6-95DD3B5128EC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43060" y="406645"/>
            <a:ext cx="3472955" cy="179720"/>
          </a:xfrm>
        </p:spPr>
        <p:txBody>
          <a:bodyPr lIns="0" tIns="0" rIns="0" bIns="0">
            <a:noAutofit/>
          </a:bodyPr>
          <a:lstStyle>
            <a:lvl1pPr marL="0" indent="0">
              <a:buFontTx/>
              <a:buNone/>
              <a:defRPr sz="1200" b="0" i="0">
                <a:solidFill>
                  <a:srgbClr val="212121"/>
                </a:solidFill>
                <a:latin typeface="Ubuntu Light" panose="020B0304030602030204" pitchFamily="34" charset="0"/>
                <a:cs typeface="Ubuntu Light" panose="020B0304030602030204" pitchFamily="34" charset="0"/>
              </a:defRPr>
            </a:lvl1pPr>
          </a:lstStyle>
          <a:p>
            <a:endParaRPr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DFB3F4-705D-9144-99FB-FCD5CDD3C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42948"/>
            <a:ext cx="443060" cy="40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2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FDFB3F4-705D-9144-99FB-FCD5CDD3C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42948"/>
            <a:ext cx="443060" cy="4084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FD9292E-946C-C64F-9174-8596824D0F12}"/>
              </a:ext>
            </a:extLst>
          </p:cNvPr>
          <p:cNvSpPr txBox="1">
            <a:spLocks/>
          </p:cNvSpPr>
          <p:nvPr userDrawn="1"/>
        </p:nvSpPr>
        <p:spPr>
          <a:xfrm>
            <a:off x="443060" y="2556310"/>
            <a:ext cx="6941714" cy="174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2A4A604-799A-A248-955A-D9EC06C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060" y="430168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842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7FDFB3F4-705D-9144-99FB-FCD5CDD3CD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42948"/>
            <a:ext cx="443060" cy="408407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FD9292E-946C-C64F-9174-8596824D0F12}"/>
              </a:ext>
            </a:extLst>
          </p:cNvPr>
          <p:cNvSpPr txBox="1">
            <a:spLocks/>
          </p:cNvSpPr>
          <p:nvPr userDrawn="1"/>
        </p:nvSpPr>
        <p:spPr>
          <a:xfrm>
            <a:off x="2625143" y="2148806"/>
            <a:ext cx="6941714" cy="174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2A4A604-799A-A248-955A-D9EC06C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3425" y="3912109"/>
            <a:ext cx="6843432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rgbClr val="21212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5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tandard layout">
    <p:bg>
      <p:bgPr>
        <a:solidFill>
          <a:srgbClr val="001C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64D53CB-D1B8-CC4B-9E0F-242705A43B92}"/>
              </a:ext>
            </a:extLst>
          </p:cNvPr>
          <p:cNvSpPr txBox="1">
            <a:spLocks/>
          </p:cNvSpPr>
          <p:nvPr userDrawn="1"/>
        </p:nvSpPr>
        <p:spPr>
          <a:xfrm>
            <a:off x="10274295" y="64729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25DD13-3C53-4C42-9193-2DA97EB8A966}" type="slidenum">
              <a:rPr lang="en-US" b="0" i="0" smtClean="0">
                <a:solidFill>
                  <a:srgbClr val="001D70"/>
                </a:solidFill>
                <a:latin typeface="Ubuntu" panose="020B0504030602030204" pitchFamily="34" charset="0"/>
              </a:rPr>
              <a:pPr/>
              <a:t>‹#›</a:t>
            </a:fld>
            <a:endParaRPr lang="en-US" b="0" i="0" dirty="0">
              <a:solidFill>
                <a:srgbClr val="001D70"/>
              </a:solidFill>
              <a:latin typeface="Ubuntu" panose="020B0504030602030204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A3C399-8325-B546-8908-DDA88938D88B}"/>
              </a:ext>
            </a:extLst>
          </p:cNvPr>
          <p:cNvCxnSpPr/>
          <p:nvPr userDrawn="1"/>
        </p:nvCxnSpPr>
        <p:spPr>
          <a:xfrm>
            <a:off x="11424365" y="6374801"/>
            <a:ext cx="443060" cy="0"/>
          </a:xfrm>
          <a:prstGeom prst="line">
            <a:avLst/>
          </a:prstGeom>
          <a:ln>
            <a:solidFill>
              <a:srgbClr val="4E80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>
            <a:extLst>
              <a:ext uri="{FF2B5EF4-FFF2-40B4-BE49-F238E27FC236}">
                <a16:creationId xmlns:a16="http://schemas.microsoft.com/office/drawing/2014/main" id="{EFD9292E-946C-C64F-9174-8596824D0F12}"/>
              </a:ext>
            </a:extLst>
          </p:cNvPr>
          <p:cNvSpPr txBox="1">
            <a:spLocks/>
          </p:cNvSpPr>
          <p:nvPr userDrawn="1"/>
        </p:nvSpPr>
        <p:spPr>
          <a:xfrm>
            <a:off x="2625143" y="2148806"/>
            <a:ext cx="6941714" cy="174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2A4A604-799A-A248-955A-D9EC06C44D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3425" y="3912109"/>
            <a:ext cx="6843432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Ubuntu Light" panose="020B03040306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5E913A-3B4C-6A40-B497-56FCC03540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3060" y="6037443"/>
            <a:ext cx="443060" cy="41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86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E3CE86-22C4-E142-89B6-D643EA6E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F54AC7-C4CB-C547-AD90-68A35A23F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8C0F8-9A0C-0941-A492-9678DE9D6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fld id="{402A4CA4-5818-2B4A-A156-FA0C50108BB0}" type="datetimeFigureOut">
              <a:rPr lang="en-US" smtClean="0"/>
              <a:pPr/>
              <a:t>11/27/2020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AA9E0-18C1-8A41-BFDB-A7B44ABC15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DF71E-84DD-644D-BA44-815B80CE6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Ubuntu" panose="020B0504030602030204" pitchFamily="34" charset="0"/>
              </a:defRPr>
            </a:lvl1pPr>
          </a:lstStyle>
          <a:p>
            <a:fld id="{3545CE9C-4E48-A840-8CE4-33FB11B13C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1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2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Ubuntu" panose="020B05040306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D62FE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D62FE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Ubuntu" panose="020B05040306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F6D033B-77E1-134D-970F-18BB30DE2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260167"/>
            <a:ext cx="7620000" cy="4229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BAAC19-0894-F547-B550-0439F884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766550"/>
            <a:ext cx="4128940" cy="993999"/>
          </a:xfrm>
        </p:spPr>
        <p:txBody>
          <a:bodyPr/>
          <a:lstStyle/>
          <a:p>
            <a:r>
              <a:rPr lang="en-US" sz="1600" dirty="0">
                <a:solidFill>
                  <a:srgbClr val="001C70"/>
                </a:solidFill>
              </a:rPr>
              <a:t>Speed Networking Events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C9554-E279-B144-98C3-07751877C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429" y="1260167"/>
            <a:ext cx="5722435" cy="2551545"/>
          </a:xfrm>
        </p:spPr>
        <p:txBody>
          <a:bodyPr/>
          <a:lstStyle/>
          <a:p>
            <a:r>
              <a:rPr lang="en-US" sz="1600" b="1" dirty="0"/>
              <a:t>Membership and Community Engagement Best Practices</a:t>
            </a:r>
          </a:p>
          <a:p>
            <a:r>
              <a:rPr lang="en-US" sz="1600" b="1" dirty="0"/>
              <a:t> </a:t>
            </a:r>
          </a:p>
          <a:p>
            <a:r>
              <a:rPr lang="en-US" sz="1400" b="1" dirty="0"/>
              <a:t>Format: </a:t>
            </a:r>
            <a:r>
              <a:rPr lang="en-US" sz="1400" dirty="0"/>
              <a:t>Speed Networking, Invite only</a:t>
            </a:r>
          </a:p>
          <a:p>
            <a:r>
              <a:rPr lang="en-US" sz="1400" b="1" dirty="0"/>
              <a:t>Participants: </a:t>
            </a:r>
            <a:r>
              <a:rPr lang="en-US" sz="1400" dirty="0"/>
              <a:t>Association/Chamber leaders </a:t>
            </a:r>
          </a:p>
          <a:p>
            <a:r>
              <a:rPr lang="en-US" sz="1400" b="1" dirty="0"/>
              <a:t>Registrations/Attendance:</a:t>
            </a:r>
          </a:p>
          <a:p>
            <a:r>
              <a:rPr lang="en-US" sz="1400" dirty="0"/>
              <a:t>APAC – 25/60 </a:t>
            </a:r>
            <a:r>
              <a:rPr lang="en-US" sz="1400" b="1" dirty="0"/>
              <a:t>(42%)</a:t>
            </a:r>
          </a:p>
          <a:p>
            <a:r>
              <a:rPr lang="en-US" sz="1400" dirty="0"/>
              <a:t>North America – 19/56 </a:t>
            </a:r>
            <a:r>
              <a:rPr lang="en-US" sz="1400" b="1" dirty="0"/>
              <a:t>(34%)</a:t>
            </a:r>
          </a:p>
          <a:p>
            <a:r>
              <a:rPr lang="en-US" sz="1400" dirty="0"/>
              <a:t>EMEA – 11/39 </a:t>
            </a:r>
            <a:r>
              <a:rPr lang="en-US" sz="1400" b="1" dirty="0"/>
              <a:t>(28%)</a:t>
            </a:r>
          </a:p>
          <a:p>
            <a:r>
              <a:rPr lang="en-US" sz="1400" dirty="0"/>
              <a:t>Brazil – 12/33 </a:t>
            </a:r>
            <a:r>
              <a:rPr lang="en-US" sz="1400" b="1" dirty="0"/>
              <a:t>(36%)</a:t>
            </a:r>
          </a:p>
          <a:p>
            <a:r>
              <a:rPr lang="en-US" sz="1400" dirty="0"/>
              <a:t>Mexico – 10/31 </a:t>
            </a:r>
            <a:r>
              <a:rPr lang="en-US" sz="1400" b="1" dirty="0"/>
              <a:t>(32%)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9E794-F2AA-5D40-A14C-126DBBDD84C1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0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AC19-0894-F547-B550-0439F884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060" y="766550"/>
            <a:ext cx="4128940" cy="993999"/>
          </a:xfrm>
        </p:spPr>
        <p:txBody>
          <a:bodyPr/>
          <a:lstStyle/>
          <a:p>
            <a:r>
              <a:rPr lang="en-US" sz="1600" dirty="0">
                <a:solidFill>
                  <a:srgbClr val="001C70"/>
                </a:solidFill>
              </a:rPr>
              <a:t>December Demos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C9554-E279-B144-98C3-07751877C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3429" y="1260167"/>
            <a:ext cx="5722435" cy="2551545"/>
          </a:xfrm>
        </p:spPr>
        <p:txBody>
          <a:bodyPr/>
          <a:lstStyle/>
          <a:p>
            <a:r>
              <a:rPr lang="en-US" sz="1600" b="1" dirty="0"/>
              <a:t>Membership Management Suite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APAC – 9 December, 12pm SGT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EMEA – 9 December, 12pm CET/1pm SAST/2pm 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North America – 9 December, 12pm 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LATAM – 9 December, 12pm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Brazil – 9 December, 12pm BRT</a:t>
            </a:r>
          </a:p>
          <a:p>
            <a:endParaRPr lang="en-US" sz="1600" b="1" dirty="0"/>
          </a:p>
          <a:p>
            <a:r>
              <a:rPr lang="en-US" sz="1600" b="1" dirty="0"/>
              <a:t>Event Management Suite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APAC – 16 December, 12pm SGT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EMEA – 16 December, 12pm CET/1pm SAST/2pm 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North America – 16 December, 12pm 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LATAM – 16 December, 12pm CDMX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Brazil – 16 December, 12pm BRT</a:t>
            </a:r>
          </a:p>
          <a:p>
            <a:endParaRPr lang="en-US" sz="1600" b="1" dirty="0"/>
          </a:p>
          <a:p>
            <a:endParaRPr lang="en-US" sz="1400" dirty="0"/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59E794-F2AA-5D40-A14C-126DBBDD84C1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2386CA-7EBC-4132-B4AA-F7CEFDD1CC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9669" y="1356188"/>
            <a:ext cx="6792331" cy="377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2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63A8B8B-19E9-4489-99BC-9C235DDD9E49}"/>
              </a:ext>
            </a:extLst>
          </p:cNvPr>
          <p:cNvSpPr txBox="1"/>
          <p:nvPr/>
        </p:nvSpPr>
        <p:spPr>
          <a:xfrm>
            <a:off x="6204031" y="1305341"/>
            <a:ext cx="533719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12121"/>
                </a:solidFill>
                <a:latin typeface="Ubuntu" panose="020B0504030602030204" pitchFamily="34" charset="0"/>
              </a:rPr>
              <a:t>Key dates:</a:t>
            </a:r>
          </a:p>
          <a:p>
            <a:endParaRPr lang="en-US" dirty="0">
              <a:solidFill>
                <a:srgbClr val="001C70"/>
              </a:solidFill>
              <a:latin typeface="Ubuntu" panose="020B05040306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Nominations open – 16 Nov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Nominations close – 31 Dec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Submissions to send to judges – 15 Jan 2021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Judging panel deadline – 22 Jan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Winners announcement – 3 Feb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1C70"/>
              </a:solidFill>
              <a:latin typeface="Ubuntu" panose="020B0504030602030204" pitchFamily="34" charset="0"/>
            </a:endParaRPr>
          </a:p>
          <a:p>
            <a:r>
              <a:rPr lang="en-US" b="1" dirty="0">
                <a:solidFill>
                  <a:srgbClr val="212121"/>
                </a:solidFill>
                <a:latin typeface="Ubuntu" panose="020B0504030602030204" pitchFamily="34" charset="0"/>
              </a:rPr>
              <a:t>New Categories: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COVID-19 Chamber Hero Award</a:t>
            </a:r>
          </a:p>
          <a:p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 </a:t>
            </a:r>
          </a:p>
          <a:p>
            <a:r>
              <a:rPr lang="en-US" b="1" dirty="0">
                <a:solidFill>
                  <a:srgbClr val="212121"/>
                </a:solidFill>
                <a:latin typeface="Ubuntu" panose="020B0504030602030204" pitchFamily="34" charset="0"/>
              </a:rPr>
              <a:t>Updated Categories: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1C70"/>
                </a:solidFill>
                <a:latin typeface="Ubuntu" panose="020B0504030602030204" pitchFamily="34" charset="0"/>
              </a:rPr>
              <a:t>The Best Virtual Event Of The Year Award 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535E2D1-CBAC-7440-82F5-BF731E7AEE8B}"/>
              </a:ext>
            </a:extLst>
          </p:cNvPr>
          <p:cNvSpPr txBox="1">
            <a:spLocks/>
          </p:cNvSpPr>
          <p:nvPr/>
        </p:nvSpPr>
        <p:spPr>
          <a:xfrm>
            <a:off x="443058" y="660372"/>
            <a:ext cx="4961149" cy="137122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00" b="1" i="0" kern="1200">
                <a:solidFill>
                  <a:srgbClr val="212121"/>
                </a:solidFill>
                <a:latin typeface="Ubuntu" panose="020B0504030602030204" pitchFamily="34" charset="0"/>
                <a:ea typeface="+mj-ea"/>
                <a:cs typeface="Ubuntu" panose="020B0504030602030204" pitchFamily="34" charset="0"/>
              </a:defRPr>
            </a:lvl1pPr>
          </a:lstStyle>
          <a:p>
            <a:r>
              <a:rPr lang="en-US" sz="2400" dirty="0">
                <a:solidFill>
                  <a:srgbClr val="001C70"/>
                </a:solidFill>
              </a:rPr>
              <a:t>One month left to nominate: </a:t>
            </a:r>
            <a:r>
              <a:rPr lang="en-US" sz="2400" b="0" dirty="0">
                <a:solidFill>
                  <a:srgbClr val="001C70"/>
                </a:solidFill>
              </a:rPr>
              <a:t>APAC Chamber of Commerce Awards 2020</a:t>
            </a:r>
            <a:endParaRPr lang="en-CN" sz="2400" b="0" dirty="0">
              <a:solidFill>
                <a:srgbClr val="001C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D86D8F-1C49-4B71-A2ED-2C5123187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32" y="1928169"/>
            <a:ext cx="5101975" cy="300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5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A822EC59966940924C7E4ACC2D67F2" ma:contentTypeVersion="12" ma:contentTypeDescription="Create a new document." ma:contentTypeScope="" ma:versionID="1cd85d553ae8a240c2d68e661451f064">
  <xsd:schema xmlns:xsd="http://www.w3.org/2001/XMLSchema" xmlns:xs="http://www.w3.org/2001/XMLSchema" xmlns:p="http://schemas.microsoft.com/office/2006/metadata/properties" xmlns:ns2="a8713258-67d5-4d81-a270-eebc7d33749c" xmlns:ns3="9bed8fa2-9d13-45b6-9577-54076b41b0db" targetNamespace="http://schemas.microsoft.com/office/2006/metadata/properties" ma:root="true" ma:fieldsID="c6439e66a4e8b5b54d60cb66d10d11dd" ns2:_="" ns3:_="">
    <xsd:import namespace="a8713258-67d5-4d81-a270-eebc7d33749c"/>
    <xsd:import namespace="9bed8fa2-9d13-45b6-9577-54076b41b0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713258-67d5-4d81-a270-eebc7d3374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d8fa2-9d13-45b6-9577-54076b41b0d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1DF2A5-530B-4E11-9788-29ED5C4B81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713258-67d5-4d81-a270-eebc7d33749c"/>
    <ds:schemaRef ds:uri="9bed8fa2-9d13-45b6-9577-54076b41b0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F8421-4B8A-49F4-9A1A-2D32F49F19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85DFA8-A71B-45A4-B479-1BF4789B80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5585</TotalTime>
  <Words>218</Words>
  <Application>Microsoft Office PowerPoint</Application>
  <PresentationFormat>Widescreen</PresentationFormat>
  <Paragraphs>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Ubuntu</vt:lpstr>
      <vt:lpstr>Ubuntu Light</vt:lpstr>
      <vt:lpstr>Office Theme</vt:lpstr>
      <vt:lpstr>Speed Networking Events</vt:lpstr>
      <vt:lpstr>December Demos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Santafé</dc:creator>
  <cp:lastModifiedBy>Danica Mendoza</cp:lastModifiedBy>
  <cp:revision>219</cp:revision>
  <dcterms:created xsi:type="dcterms:W3CDTF">2019-11-08T06:34:43Z</dcterms:created>
  <dcterms:modified xsi:type="dcterms:W3CDTF">2020-11-27T09:42:52Z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0x0101003EA822EC59966940924C7E4ACC2D67F2</vt:lpwstr>
  </property>
</Properties>
</file>